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BA71C5-869E-4FAF-8787-911FCAB21DCB}">
  <a:tblStyle styleId="{2ABA71C5-869E-4FAF-8787-911FCAB21D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6e1dae6d2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6e1dae6d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deb64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deb64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proposed GOES X-ray imager in 1970s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formal study for what became GOES-12 SXI started in 1980s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6e1dae6d2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6e1dae6d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6edeb64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6edeb64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6e1dae6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6e1dae6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SWPC doesn’t use the L1b products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e1dae6d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e1dae6d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737abab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737abab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6e1dae6d2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6e1dae6d2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86cea89b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86cea89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GOES-18 SUVI PS-PVR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SWPC User Perspective</a:t>
            </a:r>
            <a:endParaRPr sz="2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Steven Hill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NOAA/NWS Space Weather Prediction Center 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1831975" y="1152475"/>
            <a:ext cx="7000500" cy="3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GOES-</a:t>
            </a:r>
            <a:r>
              <a:rPr lang="en">
                <a:solidFill>
                  <a:schemeClr val="dk1"/>
                </a:solidFill>
              </a:rPr>
              <a:t>R</a:t>
            </a:r>
            <a:r>
              <a:rPr lang="en">
                <a:solidFill>
                  <a:srgbClr val="FFFFFF"/>
                </a:solidFill>
              </a:rPr>
              <a:t> SUVIs have been an overall success so far (16-18)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Updating SWPC software for SPADES 2.1.1 release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SWPC will be prepared for January 4th switch to GOES-18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Areas of concern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Need to be prepared for light leaks in the future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Desired to address 28.4-30.4 ‘mixing’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Address roll navigation error, could be a software fix on the ground with ‘simple’ ephemeris &amp; attitude data (rigid body)</a:t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Thank you to </a:t>
            </a:r>
            <a:r>
              <a:rPr lang="en">
                <a:solidFill>
                  <a:schemeClr val="dk1"/>
                </a:solidFill>
              </a:rPr>
              <a:t>NCEI &amp; the GOES Program!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their persistence in overcoming issues and improving products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pursuing improvement by engaging with the research community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Heritage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169" l="7187" r="3526" t="11262"/>
          <a:stretch/>
        </p:blipFill>
        <p:spPr>
          <a:xfrm>
            <a:off x="5985274" y="1626332"/>
            <a:ext cx="2772874" cy="240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125" y="1017725"/>
            <a:ext cx="913200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702450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Skylab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1973-74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7100" y="998462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842677" y="2062400"/>
            <a:ext cx="1072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Hinode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4400" y="1093925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799613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Yokoh 1991-2001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5647" y="2486688"/>
            <a:ext cx="943625" cy="8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387863" y="3435725"/>
            <a:ext cx="1039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2001-2007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2162" y="2435151"/>
            <a:ext cx="1039191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618475" y="3440725"/>
            <a:ext cx="1138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13-15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2006-2020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613" y="3748325"/>
            <a:ext cx="913200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760325" y="466332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SOHO EIT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1996-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3363" y="3748325"/>
            <a:ext cx="991800" cy="9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957975" y="469997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SDO AIA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2010-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75113" y="3848400"/>
            <a:ext cx="199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SUVI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Applications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advance warning of solar activity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“Over the horizon” look at active regions rotating onto the Earth-facing side of the sun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Tracking coronal holes as they rotate across the solar disk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non-recurring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solar radiation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Assess solar flaring probability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Intensity and complexity of solar active regions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325" y="335675"/>
            <a:ext cx="4728776" cy="4543475"/>
          </a:xfrm>
          <a:prstGeom prst="rect">
            <a:avLst/>
          </a:prstGeom>
          <a:noFill/>
          <a:ln>
            <a:noFill/>
          </a:ln>
          <a:effectLst>
            <a:outerShdw blurRad="442913" rotWithShape="0" algn="bl" dir="5400000" dist="19050">
              <a:srgbClr val="F1C232">
                <a:alpha val="73000"/>
              </a:srgbClr>
            </a:outerShdw>
          </a:effectLst>
        </p:spPr>
      </p:pic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504500" y="1152475"/>
            <a:ext cx="265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Used primarily for situational awareness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Auto updating </a:t>
            </a:r>
            <a:r>
              <a:rPr lang="en">
                <a:solidFill>
                  <a:srgbClr val="FFFFFF"/>
                </a:solidFill>
              </a:rPr>
              <a:t>loops with selectable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Duration: 3 hrs to 8 days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peed: 10 to 60 fps</a:t>
            </a:r>
            <a:endParaRPr>
              <a:solidFill>
                <a:schemeClr val="dk1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Cadence: 4 min to daily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Products</a:t>
            </a:r>
            <a:endParaRPr/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1324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{2ABA71C5-869E-4FAF-8787-911FCAB21DCB}</a:tableStyleId>
              </a:tblPr>
              <a:tblGrid>
                <a:gridCol w="1183350"/>
                <a:gridCol w="1220400"/>
                <a:gridCol w="2759475"/>
                <a:gridCol w="2238400"/>
              </a:tblGrid>
              <a:tr h="58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Product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Wavelength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(nm)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Features and Temperature (K)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</a:tr>
              <a:tr h="382625"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Composite Images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 location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</a:tr>
              <a:tr h="58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 location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~15x10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17.1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58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 and flare location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~1x10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~20x10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28.4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Holes (~2x10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30.4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Filaments (~6x10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Thematic Map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All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Supervised pixel classifier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All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16-17-18 SUVI Status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GOES 16 and 17 SUVIs are the primary and </a:t>
            </a:r>
            <a:r>
              <a:rPr lang="en">
                <a:solidFill>
                  <a:schemeClr val="dk1"/>
                </a:solidFill>
              </a:rPr>
              <a:t>secondary</a:t>
            </a:r>
            <a:r>
              <a:rPr lang="en">
                <a:solidFill>
                  <a:schemeClr val="dk1"/>
                </a:solidFill>
              </a:rPr>
              <a:t> EUV imagers for operations, respectively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SWPC will be prepared for switch of secondary SUVI from GOES-17 to GOES-18 on January 4, 2023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SWPC is preparing for SPADES release 2.1.1 deployment on 12/8 with metadata changes (‘time’ keyword)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6898" l="16646" r="16899" t="13786"/>
          <a:stretch/>
        </p:blipFill>
        <p:spPr>
          <a:xfrm>
            <a:off x="6094350" y="119300"/>
            <a:ext cx="2555325" cy="2555325"/>
          </a:xfrm>
          <a:prstGeom prst="rect">
            <a:avLst/>
          </a:prstGeom>
          <a:noFill/>
          <a:ln>
            <a:noFill/>
          </a:ln>
          <a:effectLst>
            <a:outerShdw blurRad="800100" rotWithShape="0" algn="bl" dir="5400000" dist="19050">
              <a:srgbClr val="A4C2F4">
                <a:alpha val="50000"/>
              </a:srgbClr>
            </a:outerShdw>
          </a:effectLst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Concern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1093700" y="1152475"/>
            <a:ext cx="7738800" cy="29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30.4nm -&gt; 28.4nm cross-talk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Disentanglement of the 30.4 and 28.4 nm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channels continues to be of interest to SWPC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ADR 1147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SUVI GPA cannot handle additional flatfields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Remains a concern because of the future potential for off-band light leaks due to pinhole or other filter failures.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Navigation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1093700" y="1152475"/>
            <a:ext cx="77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GOES 13-15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Residual roll navigation error was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anticipated in SUVI (and seen in prior SXIs)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due to nadir pointing spacecraft attitude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coupling with orbit inclination errors.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G13-15, the inclination box was 0.5 deg, leading to a roll error of up to 0.5 deg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Unfortunately orbit ephemeris data was not available to ground processing, so it was requested on GOES-R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G16-18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Residual roll error </a:t>
            </a:r>
            <a:r>
              <a:rPr i="1" lang="en">
                <a:solidFill>
                  <a:schemeClr val="dk1"/>
                </a:solidFill>
              </a:rPr>
              <a:t>exceeds </a:t>
            </a:r>
            <a:r>
              <a:rPr lang="en">
                <a:solidFill>
                  <a:schemeClr val="dk1"/>
                </a:solidFill>
              </a:rPr>
              <a:t>the inclination error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Thus it can only be partially resolved by rigid body coupling of spacecraft roll and orbit inclination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575" y="205525"/>
            <a:ext cx="3272574" cy="22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SUVI &amp; SXI Research Impact (selected)</a:t>
            </a:r>
            <a:endParaRPr/>
          </a:p>
        </p:txBody>
      </p:sp>
      <p:graphicFrame>
        <p:nvGraphicFramePr>
          <p:cNvPr id="121" name="Google Shape;121;p21"/>
          <p:cNvGraphicFramePr/>
          <p:nvPr/>
        </p:nvGraphicFramePr>
        <p:xfrm>
          <a:off x="97155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{2ABA71C5-869E-4FAF-8787-911FCAB21DCB}</a:tableStyleId>
              </a:tblPr>
              <a:tblGrid>
                <a:gridCol w="7379800"/>
                <a:gridCol w="480800"/>
              </a:tblGrid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Seaton, D. B., &amp; Darnel, J. M. (2018). Observations of an Eruptive Solar Flare in the Extended EUV Solar Corona.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852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L9. doi:10.3847/2041-8213/aaa28e</a:t>
                      </a:r>
                      <a:endParaRPr sz="10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57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3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Veronig, A. M., Podladchikova, T., Dissauer, K., Temmer, M., Seaton, D. B., Long, D., . . . Kliem, B. (2018). Genesis and Impulsive Evolution of the 2017 September 10 Coronal Mass Ejection.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868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107. doi:10.3847/1538-4357/aaeac5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68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3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Hill, S. M., Pizzo, V. J., Balch, C. C., Biesecker, D. A., Bornmann, P., Hildner, E., . . . Zimmermann, F. (2005). The NOAA Goes-12 Solar X-Ray Imager (SXI) 1. Instrument, Operations, and Data.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226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255-281. doi:10.1007/s11207-005-7416-x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84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Liu, C., Lee, J., Yurchyshyn, V., Deng, N., Cho, K.-s., Karlický, M., &amp; Wang, H. (2007). The Eruption from a Sigmoidal Solar Active Region on 2005 May 13.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669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1372-1381. doi:10.1086/521644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68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Temmer, M., Vršnak, B., &amp; Veronig, A. M. (2007). Periodic Appearance of Coronal Holes and the Related Variation of Solar Wind Parameters.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241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371-383. doi:10.1007/s11207-007-0336-1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3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Veronig, A. M., Karlický, M., Vršnak, B., Temmer, M., Magdalenić, J., Dennis, B. R., . . . Pötzi, W. (2006). X-ray sources and magnetic reconnection in the X3.9 flare of 2003 November 3.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Astronomy and Astrophysics, 446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675-690. doi:10.1051/0004-6361:20053112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121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Warmuth, A., Mann, G., &amp; Aurass, H. (2005). First Soft X-Ray Observations of Global Coronal Waves with the GOES Solar X-Ray Imager.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626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L121-L124. doi:10.1086/4317</a:t>
                      </a:r>
                      <a:endParaRPr sz="10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65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Rotter, T., Veronig, A. M., Temmer, M., &amp; Vršnak, B. (2012). Relation Between Coronal Hole Areas on the Sun and the Solar Wind Parameters at 1 AU.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281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793-813. doi:10.1007/s11207-012-0101-y</a:t>
                      </a:r>
                      <a:endParaRPr sz="10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66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